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6"/>
  </p:notesMasterIdLst>
  <p:sldIdLst>
    <p:sldId id="1225" r:id="rId2"/>
    <p:sldId id="1224" r:id="rId3"/>
    <p:sldId id="1270" r:id="rId4"/>
    <p:sldId id="1269" r:id="rId5"/>
    <p:sldId id="1271" r:id="rId6"/>
    <p:sldId id="1273" r:id="rId7"/>
    <p:sldId id="1272" r:id="rId8"/>
    <p:sldId id="1274" r:id="rId9"/>
    <p:sldId id="1277" r:id="rId10"/>
    <p:sldId id="1275" r:id="rId11"/>
    <p:sldId id="1276" r:id="rId12"/>
    <p:sldId id="1279" r:id="rId13"/>
    <p:sldId id="1278" r:id="rId14"/>
    <p:sldId id="1281" r:id="rId15"/>
    <p:sldId id="1282" r:id="rId16"/>
    <p:sldId id="261" r:id="rId17"/>
    <p:sldId id="1280" r:id="rId18"/>
    <p:sldId id="1285" r:id="rId19"/>
    <p:sldId id="1283" r:id="rId20"/>
    <p:sldId id="258" r:id="rId21"/>
    <p:sldId id="259" r:id="rId22"/>
    <p:sldId id="1284" r:id="rId23"/>
    <p:sldId id="1287" r:id="rId24"/>
    <p:sldId id="1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DDDAC"/>
    <a:srgbClr val="A5D5E2"/>
    <a:srgbClr val="DFA7A6"/>
    <a:srgbClr val="C0504D"/>
    <a:srgbClr val="C3D69B"/>
    <a:srgbClr val="C86F4C"/>
    <a:srgbClr val="8E8D86"/>
    <a:srgbClr val="4F81BD"/>
    <a:srgbClr val="00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6449" autoAdjust="0"/>
  </p:normalViewPr>
  <p:slideViewPr>
    <p:cSldViewPr snapToGrid="0">
      <p:cViewPr>
        <p:scale>
          <a:sx n="100" d="100"/>
          <a:sy n="100" d="100"/>
        </p:scale>
        <p:origin x="-738" y="-16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4C9EB-6DB0-4253-A534-AA6AC3B617E1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17C66-5E86-48FA-A33E-66AB0EC7811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75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47089"/>
          <a:stretch>
            <a:fillRect/>
          </a:stretch>
        </p:blipFill>
        <p:spPr bwMode="auto">
          <a:xfrm>
            <a:off x="9727843" y="59499"/>
            <a:ext cx="1168096" cy="657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1700809"/>
            <a:ext cx="12192000" cy="2095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240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"/>
            <a:ext cx="209551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5" b="1" dirty="0">
                <a:solidFill>
                  <a:srgbClr val="FF0000"/>
                </a:solidFill>
                <a:latin typeface="Malgun Gothic" pitchFamily="50" charset="-127"/>
                <a:ea typeface="Malgun Gothic" pitchFamily="50" charset="-127"/>
              </a:rPr>
              <a:t>Confidential</a:t>
            </a:r>
            <a:endParaRPr lang="ko-KR" altLang="en-US" sz="1065" b="1" dirty="0">
              <a:solidFill>
                <a:srgbClr val="FF0000"/>
              </a:solidFill>
              <a:latin typeface="Malgun Gothic" pitchFamily="50" charset="-127"/>
              <a:ea typeface="Malgun Gothic" pitchFamily="50" charset="-127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983765" y="5445223"/>
            <a:ext cx="4416491" cy="2974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X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-ray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A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utomatic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V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ision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I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nspection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S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ystem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39692" y="6529706"/>
            <a:ext cx="527308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1219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ko-KR" sz="1335" dirty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Copyright 2025. XAVIS all right reserved</a:t>
            </a:r>
            <a:endParaRPr lang="ko-KR" altLang="en-US" sz="1335" dirty="0">
              <a:solidFill>
                <a:schemeClr val="bg1">
                  <a:lumMod val="5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640533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File:ISO 9001-2015.svg - Wikimedia Common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331" y="29889"/>
            <a:ext cx="611948" cy="55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3" y="4677140"/>
            <a:ext cx="2095500" cy="679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404" y="143630"/>
            <a:ext cx="1185097" cy="287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0" y="6536770"/>
            <a:ext cx="209551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5" b="1" dirty="0">
                <a:solidFill>
                  <a:srgbClr val="FF0000"/>
                </a:solidFill>
                <a:latin typeface="Malgun Gothic" pitchFamily="50" charset="-127"/>
                <a:ea typeface="Malgun Gothic" pitchFamily="50" charset="-127"/>
              </a:rPr>
              <a:t>Confidential</a:t>
            </a:r>
            <a:endParaRPr lang="ko-KR" altLang="en-US" sz="1065" b="1" dirty="0">
              <a:solidFill>
                <a:srgbClr val="FF0000"/>
              </a:solidFill>
              <a:latin typeface="Malgun Gothic" pitchFamily="50" charset="-127"/>
              <a:ea typeface="Malgun Gothic" pitchFamily="50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-96011" y="644691"/>
            <a:ext cx="1233669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0" y="6536392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35360" y="145499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665" b="1"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401069" y="817435"/>
            <a:ext cx="11233151" cy="5266267"/>
          </a:xfrm>
        </p:spPr>
        <p:txBody>
          <a:bodyPr>
            <a:normAutofit/>
          </a:bodyPr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>
              <a:defRPr sz="1465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9" y="164638"/>
            <a:ext cx="1152128" cy="373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822FB824-242F-4974-A02A-AA8C70F8E9AE}"/>
              </a:ext>
            </a:extLst>
          </p:cNvPr>
          <p:cNvSpPr txBox="1">
            <a:spLocks/>
          </p:cNvSpPr>
          <p:nvPr userDrawn="1"/>
        </p:nvSpPr>
        <p:spPr>
          <a:xfrm>
            <a:off x="10835645" y="6445971"/>
            <a:ext cx="683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335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D20FCB71-227F-4CD5-A603-3BAE835FF8FE}"/>
              </a:ext>
            </a:extLst>
          </p:cNvPr>
          <p:cNvSpPr txBox="1">
            <a:spLocks/>
          </p:cNvSpPr>
          <p:nvPr userDrawn="1"/>
        </p:nvSpPr>
        <p:spPr>
          <a:xfrm>
            <a:off x="5782284" y="6213309"/>
            <a:ext cx="683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335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E8A381-81F1-40BF-A1F3-1F818F8B737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99B8-D167-530D-F7EF-A3C5D42AF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E16-81D6-51D7-5877-3D590AE40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F3819-3214-486C-0662-11492A56B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D77C-C16B-4DD6-9D8C-4C207BDD686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97B17-FC92-D5F8-7C5E-A48AD83BF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48F74-2C17-7500-E697-8E81BBA6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BEEE-A097-463E-ACF5-7690D56EA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61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38320" y="6399740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721600" y="6399739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09600" y="6399741"/>
            <a:ext cx="75590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E1E5D-B8F5-450B-B1AE-9F98B333EDA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sldNum="0" hdr="0" ftr="0" dt="0"/>
  <p:txStyles>
    <p:titleStyle>
      <a:lvl1pPr algn="ctr" defTabSz="1219200" rtl="0" eaLnBrk="1" latinLnBrk="1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200" indent="-4572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13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–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–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»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0927-7DD3-87A7-221B-9BD470EF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BFD931-C0B7-DB36-E864-67FD613EB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860351"/>
              </p:ext>
            </p:extLst>
          </p:nvPr>
        </p:nvGraphicFramePr>
        <p:xfrm>
          <a:off x="686513" y="975119"/>
          <a:ext cx="11172112" cy="29951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3412">
                  <a:extLst>
                    <a:ext uri="{9D8B030D-6E8A-4147-A177-3AD203B41FA5}">
                      <a16:colId xmlns:a16="http://schemas.microsoft.com/office/drawing/2014/main" val="3764671087"/>
                    </a:ext>
                  </a:extLst>
                </a:gridCol>
                <a:gridCol w="5946267">
                  <a:extLst>
                    <a:ext uri="{9D8B030D-6E8A-4147-A177-3AD203B41FA5}">
                      <a16:colId xmlns:a16="http://schemas.microsoft.com/office/drawing/2014/main" val="2407458649"/>
                    </a:ext>
                  </a:extLst>
                </a:gridCol>
                <a:gridCol w="2702433">
                  <a:extLst>
                    <a:ext uri="{9D8B030D-6E8A-4147-A177-3AD203B41FA5}">
                      <a16:colId xmlns:a16="http://schemas.microsoft.com/office/drawing/2014/main" val="1949439589"/>
                    </a:ext>
                  </a:extLst>
                </a:gridCol>
              </a:tblGrid>
              <a:tr h="2240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TOPICS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RELATED TOPIC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9239333"/>
                  </a:ext>
                </a:extLst>
              </a:tr>
              <a:tr h="5040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23/6/2025 – 27/6/2025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Setting up the development environment (Visual Studio, CUDA Toolkit, OpenCV, and other dependencies).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the </a:t>
                      </a:r>
                      <a:r>
                        <a:rPr lang="en-US" sz="14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xvtCudaBatteryExample</a:t>
                      </a:r>
                      <a:endParaRPr lang="en-US" sz="14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Calculate</a:t>
                      </a:r>
                      <a:r>
                        <a:rPr 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maximum outer of lower part of the battery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236337"/>
                  </a:ext>
                </a:extLst>
              </a:tr>
              <a:tr h="3490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vi-VN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844928"/>
                  </a:ext>
                </a:extLst>
              </a:tr>
              <a:tr h="3490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251888"/>
                  </a:ext>
                </a:extLst>
              </a:tr>
              <a:tr h="349091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023154"/>
                  </a:ext>
                </a:extLst>
              </a:tr>
              <a:tr h="349091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46093"/>
                  </a:ext>
                </a:extLst>
              </a:tr>
              <a:tr h="349091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245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845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46D880F7-BB4F-5EAC-D4E3-05C78DF68959}"/>
              </a:ext>
            </a:extLst>
          </p:cNvPr>
          <p:cNvGrpSpPr/>
          <p:nvPr/>
        </p:nvGrpSpPr>
        <p:grpSpPr>
          <a:xfrm>
            <a:off x="354017" y="4421807"/>
            <a:ext cx="3304524" cy="1371600"/>
            <a:chOff x="354017" y="4421807"/>
            <a:chExt cx="3304524" cy="1371600"/>
          </a:xfrm>
        </p:grpSpPr>
        <p:pic>
          <p:nvPicPr>
            <p:cNvPr id="50" name="Picture 49" descr="A white rectangular object with black border&#10;&#10;AI-generated content may be incorrect.">
              <a:extLst>
                <a:ext uri="{FF2B5EF4-FFF2-40B4-BE49-F238E27FC236}">
                  <a16:creationId xmlns:a16="http://schemas.microsoft.com/office/drawing/2014/main" id="{87E4E141-0DD5-8B09-25DA-F96E32E5A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66" y="4421807"/>
              <a:ext cx="3302375" cy="1369012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66473B2-3796-806A-D110-0A9846DD3957}"/>
                </a:ext>
              </a:extLst>
            </p:cNvPr>
            <p:cNvSpPr/>
            <p:nvPr/>
          </p:nvSpPr>
          <p:spPr>
            <a:xfrm flipH="1" flipV="1">
              <a:off x="354017" y="4421807"/>
              <a:ext cx="3302374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 descr="A black and white image of a black object&#10;&#10;AI-generated content may be incorrect.">
            <a:extLst>
              <a:ext uri="{FF2B5EF4-FFF2-40B4-BE49-F238E27FC236}">
                <a16:creationId xmlns:a16="http://schemas.microsoft.com/office/drawing/2014/main" id="{3A1FD33C-D688-EDD5-ACFC-6B5F3A2267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528356" y="1146042"/>
            <a:ext cx="3318901" cy="2286000"/>
          </a:xfrm>
          <a:prstGeom prst="rect">
            <a:avLst/>
          </a:prstGeom>
        </p:spPr>
      </p:pic>
      <p:pic>
        <p:nvPicPr>
          <p:cNvPr id="21" name="Picture 20" descr="A black and white image of a black object&#10;&#10;AI-generated content may be incorrect.">
            <a:extLst>
              <a:ext uri="{FF2B5EF4-FFF2-40B4-BE49-F238E27FC236}">
                <a16:creationId xmlns:a16="http://schemas.microsoft.com/office/drawing/2014/main" id="{415D96E0-9E4F-CC17-34D2-1C8A9E21B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437576" y="1146042"/>
            <a:ext cx="3318901" cy="2286000"/>
          </a:xfrm>
          <a:prstGeom prst="rect">
            <a:avLst/>
          </a:prstGeom>
        </p:spPr>
      </p:pic>
      <p:pic>
        <p:nvPicPr>
          <p:cNvPr id="20" name="Picture 19" descr="A black and white image of a black object&#10;&#10;AI-generated content may be incorrect.">
            <a:extLst>
              <a:ext uri="{FF2B5EF4-FFF2-40B4-BE49-F238E27FC236}">
                <a16:creationId xmlns:a16="http://schemas.microsoft.com/office/drawing/2014/main" id="{F841A265-E75B-D0EB-8CDC-F48E87C9EB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7" y="1146042"/>
            <a:ext cx="3318901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834E9-2BA7-716D-30D1-CADCE408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battery ROI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A2AF9E-4263-E62D-7D27-1240B6A0C5AD}"/>
              </a:ext>
            </a:extLst>
          </p:cNvPr>
          <p:cNvSpPr/>
          <p:nvPr/>
        </p:nvSpPr>
        <p:spPr>
          <a:xfrm>
            <a:off x="335360" y="1146043"/>
            <a:ext cx="3304397" cy="150165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F285C6-75A4-4C49-EEF3-DAF806B85D30}"/>
              </a:ext>
            </a:extLst>
          </p:cNvPr>
          <p:cNvSpPr/>
          <p:nvPr/>
        </p:nvSpPr>
        <p:spPr>
          <a:xfrm flipH="1" flipV="1">
            <a:off x="8535609" y="2057400"/>
            <a:ext cx="3304397" cy="1371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A077F3-7482-76B2-0E80-597EBDEA9172}"/>
              </a:ext>
            </a:extLst>
          </p:cNvPr>
          <p:cNvSpPr/>
          <p:nvPr/>
        </p:nvSpPr>
        <p:spPr>
          <a:xfrm flipH="1" flipV="1">
            <a:off x="4437576" y="1146044"/>
            <a:ext cx="3304397" cy="1371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92F1FE-818F-DB13-0E90-DDDBA362EA7B}"/>
              </a:ext>
            </a:extLst>
          </p:cNvPr>
          <p:cNvCxnSpPr>
            <a:cxnSpLocks/>
          </p:cNvCxnSpPr>
          <p:nvPr/>
        </p:nvCxnSpPr>
        <p:spPr>
          <a:xfrm flipV="1">
            <a:off x="3639757" y="1427900"/>
            <a:ext cx="7978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0A2507-9E48-9A4B-3A64-148ED4ED8F3D}"/>
              </a:ext>
            </a:extLst>
          </p:cNvPr>
          <p:cNvCxnSpPr/>
          <p:nvPr/>
        </p:nvCxnSpPr>
        <p:spPr>
          <a:xfrm flipV="1">
            <a:off x="7741973" y="1427901"/>
            <a:ext cx="7978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36B7E71-25F8-028D-2BC7-F5D3ECFEEAA3}"/>
              </a:ext>
            </a:extLst>
          </p:cNvPr>
          <p:cNvSpPr txBox="1"/>
          <p:nvPr/>
        </p:nvSpPr>
        <p:spPr>
          <a:xfrm>
            <a:off x="611819" y="751262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bef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ore rotation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B52040-12F9-6ECD-9FC2-0682E5BF3DE1}"/>
              </a:ext>
            </a:extLst>
          </p:cNvPr>
          <p:cNvSpPr txBox="1"/>
          <p:nvPr/>
        </p:nvSpPr>
        <p:spPr>
          <a:xfrm>
            <a:off x="4721288" y="751262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after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rotation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3FAFA8-4FA0-1FD1-E85A-861E85D2D6DE}"/>
              </a:ext>
            </a:extLst>
          </p:cNvPr>
          <p:cNvSpPr txBox="1"/>
          <p:nvPr/>
        </p:nvSpPr>
        <p:spPr>
          <a:xfrm>
            <a:off x="8812068" y="751262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Mirror ROI around center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2D42BDF-F508-ADAF-CCBB-13C70D84CC37}"/>
              </a:ext>
            </a:extLst>
          </p:cNvPr>
          <p:cNvGrpSpPr/>
          <p:nvPr/>
        </p:nvGrpSpPr>
        <p:grpSpPr>
          <a:xfrm>
            <a:off x="344741" y="4407775"/>
            <a:ext cx="11511899" cy="1385344"/>
            <a:chOff x="342610" y="4674618"/>
            <a:chExt cx="11511899" cy="1385344"/>
          </a:xfrm>
        </p:grpSpPr>
        <p:pic>
          <p:nvPicPr>
            <p:cNvPr id="27" name="Picture 26" descr="A black and white image of a black object&#10;&#10;AI-generated content may be incorrect.">
              <a:extLst>
                <a:ext uri="{FF2B5EF4-FFF2-40B4-BE49-F238E27FC236}">
                  <a16:creationId xmlns:a16="http://schemas.microsoft.com/office/drawing/2014/main" id="{1BABD899-21FC-BFD7-C4C7-9C100F921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734"/>
            <a:stretch/>
          </p:blipFill>
          <p:spPr>
            <a:xfrm flipH="1" flipV="1">
              <a:off x="8535608" y="4682278"/>
              <a:ext cx="3318901" cy="137768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C8E3BA6-82D7-1E99-1213-20DA150DD4E0}"/>
                </a:ext>
              </a:extLst>
            </p:cNvPr>
            <p:cNvSpPr/>
            <p:nvPr/>
          </p:nvSpPr>
          <p:spPr>
            <a:xfrm flipH="1" flipV="1">
              <a:off x="8528355" y="4674618"/>
              <a:ext cx="3304397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1A9AC9F-176C-BA0E-0B05-1B32AB40538F}"/>
                </a:ext>
              </a:extLst>
            </p:cNvPr>
            <p:cNvSpPr/>
            <p:nvPr/>
          </p:nvSpPr>
          <p:spPr>
            <a:xfrm flipH="1" flipV="1">
              <a:off x="342610" y="4685320"/>
              <a:ext cx="3304397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895D55-1020-7B10-BEF5-156ED7FBEA7E}"/>
              </a:ext>
            </a:extLst>
          </p:cNvPr>
          <p:cNvCxnSpPr>
            <a:cxnSpLocks/>
          </p:cNvCxnSpPr>
          <p:nvPr/>
        </p:nvCxnSpPr>
        <p:spPr>
          <a:xfrm>
            <a:off x="10187806" y="3422916"/>
            <a:ext cx="0" cy="98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344F8D6-6A6F-7469-C892-7DD113918928}"/>
              </a:ext>
            </a:extLst>
          </p:cNvPr>
          <p:cNvSpPr txBox="1"/>
          <p:nvPr/>
        </p:nvSpPr>
        <p:spPr>
          <a:xfrm>
            <a:off x="8812068" y="5937461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Image(ROI)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5775BCB-894C-EF1C-110B-82BF4D56D681}"/>
              </a:ext>
            </a:extLst>
          </p:cNvPr>
          <p:cNvCxnSpPr>
            <a:cxnSpLocks/>
          </p:cNvCxnSpPr>
          <p:nvPr/>
        </p:nvCxnSpPr>
        <p:spPr>
          <a:xfrm flipH="1">
            <a:off x="7741973" y="4527417"/>
            <a:ext cx="800890" cy="1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990BD87-76B9-C8AA-6939-6BD4DCD4B47D}"/>
              </a:ext>
            </a:extLst>
          </p:cNvPr>
          <p:cNvSpPr txBox="1"/>
          <p:nvPr/>
        </p:nvSpPr>
        <p:spPr>
          <a:xfrm>
            <a:off x="7520225" y="4070000"/>
            <a:ext cx="1233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58F8E5-05F5-9AFC-6405-6ED146218BC6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3570764" y="847116"/>
            <a:ext cx="272641" cy="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3381ED6-4D12-529B-EFC4-63DD508E3EC3}"/>
              </a:ext>
            </a:extLst>
          </p:cNvPr>
          <p:cNvSpPr txBox="1"/>
          <p:nvPr/>
        </p:nvSpPr>
        <p:spPr>
          <a:xfrm>
            <a:off x="3843405" y="662450"/>
            <a:ext cx="670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AFEBD69-CC82-92D7-06F1-FD84AD77DE4E}"/>
              </a:ext>
            </a:extLst>
          </p:cNvPr>
          <p:cNvCxnSpPr/>
          <p:nvPr/>
        </p:nvCxnSpPr>
        <p:spPr>
          <a:xfrm flipH="1">
            <a:off x="3363295" y="847116"/>
            <a:ext cx="207469" cy="2989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50E1553-839D-D584-5EC1-14857AC27ED3}"/>
              </a:ext>
            </a:extLst>
          </p:cNvPr>
          <p:cNvSpPr txBox="1"/>
          <p:nvPr/>
        </p:nvSpPr>
        <p:spPr>
          <a:xfrm>
            <a:off x="2916049" y="4075523"/>
            <a:ext cx="2245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FindMaxContour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942AE83-6BE7-1390-9A71-A61F3B0B0773}"/>
              </a:ext>
            </a:extLst>
          </p:cNvPr>
          <p:cNvCxnSpPr>
            <a:cxnSpLocks/>
          </p:cNvCxnSpPr>
          <p:nvPr/>
        </p:nvCxnSpPr>
        <p:spPr>
          <a:xfrm flipH="1">
            <a:off x="3667330" y="4521889"/>
            <a:ext cx="770574" cy="1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4493F0-0D15-0B3F-A51E-6CC58BC5391F}"/>
              </a:ext>
            </a:extLst>
          </p:cNvPr>
          <p:cNvGrpSpPr/>
          <p:nvPr/>
        </p:nvGrpSpPr>
        <p:grpSpPr>
          <a:xfrm>
            <a:off x="4434998" y="4421807"/>
            <a:ext cx="3302375" cy="1372371"/>
            <a:chOff x="4434998" y="4421807"/>
            <a:chExt cx="3302375" cy="1372371"/>
          </a:xfrm>
        </p:grpSpPr>
        <p:pic>
          <p:nvPicPr>
            <p:cNvPr id="39" name="Picture 38" descr="A black and white rectangular object&#10;&#10;AI-generated content may be incorrect.">
              <a:extLst>
                <a:ext uri="{FF2B5EF4-FFF2-40B4-BE49-F238E27FC236}">
                  <a16:creationId xmlns:a16="http://schemas.microsoft.com/office/drawing/2014/main" id="{2042A14E-EC86-70E8-C309-D278F1878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998" y="4422578"/>
              <a:ext cx="3302375" cy="137160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A56A328-7005-175B-B53F-3387AA085E3E}"/>
                </a:ext>
              </a:extLst>
            </p:cNvPr>
            <p:cNvSpPr/>
            <p:nvPr/>
          </p:nvSpPr>
          <p:spPr>
            <a:xfrm flipH="1" flipV="1">
              <a:off x="4434998" y="4421807"/>
              <a:ext cx="3302374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16578E22-F514-2F3A-8935-7EF4F3B22E87}"/>
              </a:ext>
            </a:extLst>
          </p:cNvPr>
          <p:cNvSpPr/>
          <p:nvPr/>
        </p:nvSpPr>
        <p:spPr>
          <a:xfrm>
            <a:off x="877078" y="1137541"/>
            <a:ext cx="2269347" cy="122310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2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 knife in a jar&#10;&#10;AI-generated content may be incorrect.">
            <a:extLst>
              <a:ext uri="{FF2B5EF4-FFF2-40B4-BE49-F238E27FC236}">
                <a16:creationId xmlns:a16="http://schemas.microsoft.com/office/drawing/2014/main" id="{563B6CCD-F8FE-67FE-5623-209525372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62" y="3341029"/>
            <a:ext cx="4293419" cy="2962890"/>
          </a:xfrm>
          <a:prstGeom prst="rect">
            <a:avLst/>
          </a:prstGeom>
        </p:spPr>
      </p:pic>
      <p:pic>
        <p:nvPicPr>
          <p:cNvPr id="51" name="Picture 50" descr="A black rectangular object with a red and green stripe&#10;&#10;AI-generated content may be incorrect.">
            <a:extLst>
              <a:ext uri="{FF2B5EF4-FFF2-40B4-BE49-F238E27FC236}">
                <a16:creationId xmlns:a16="http://schemas.microsoft.com/office/drawing/2014/main" id="{8B4B1CA9-40BB-8647-488A-846F8D27A1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30" y="4024932"/>
            <a:ext cx="5305958" cy="2194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E7728-9E15-4C9E-F99D-DF150649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battery ROI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DA6301-F89E-54ED-7B32-48450ED6644F}"/>
              </a:ext>
            </a:extLst>
          </p:cNvPr>
          <p:cNvGrpSpPr/>
          <p:nvPr/>
        </p:nvGrpSpPr>
        <p:grpSpPr>
          <a:xfrm>
            <a:off x="335360" y="882562"/>
            <a:ext cx="5294376" cy="2194560"/>
            <a:chOff x="567450" y="1532167"/>
            <a:chExt cx="3302374" cy="1371600"/>
          </a:xfrm>
        </p:grpSpPr>
        <p:pic>
          <p:nvPicPr>
            <p:cNvPr id="5" name="Picture 4" descr="A black rectangular object with a white background&#10;&#10;AI-generated content may be incorrect.">
              <a:extLst>
                <a:ext uri="{FF2B5EF4-FFF2-40B4-BE49-F238E27FC236}">
                  <a16:creationId xmlns:a16="http://schemas.microsoft.com/office/drawing/2014/main" id="{22982F85-25A8-7AE8-52B9-332873596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1" y="1532167"/>
              <a:ext cx="3298323" cy="13716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89DAB9-879F-F236-309A-DCCFD52BE375}"/>
                </a:ext>
              </a:extLst>
            </p:cNvPr>
            <p:cNvSpPr/>
            <p:nvPr/>
          </p:nvSpPr>
          <p:spPr>
            <a:xfrm flipH="1" flipV="1">
              <a:off x="567450" y="1532167"/>
              <a:ext cx="3302374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E939884-954F-5089-0C2A-63AA3C6CF2ED}"/>
              </a:ext>
            </a:extLst>
          </p:cNvPr>
          <p:cNvGrpSpPr/>
          <p:nvPr/>
        </p:nvGrpSpPr>
        <p:grpSpPr>
          <a:xfrm>
            <a:off x="5829622" y="549517"/>
            <a:ext cx="8929356" cy="2527605"/>
            <a:chOff x="5829622" y="549517"/>
            <a:chExt cx="8929356" cy="2527605"/>
          </a:xfrm>
        </p:grpSpPr>
        <p:pic>
          <p:nvPicPr>
            <p:cNvPr id="20" name="Picture 19" descr="A black rectangular object with a green stripe&#10;&#10;AI-generated content may be incorrect.">
              <a:extLst>
                <a:ext uri="{FF2B5EF4-FFF2-40B4-BE49-F238E27FC236}">
                  <a16:creationId xmlns:a16="http://schemas.microsoft.com/office/drawing/2014/main" id="{4E40D541-763B-94F6-F59E-2D7D49A5A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635" y="882562"/>
              <a:ext cx="5292953" cy="219456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6A954C5-97B9-4623-C26C-FD0096AA376C}"/>
                </a:ext>
              </a:extLst>
            </p:cNvPr>
            <p:cNvSpPr/>
            <p:nvPr/>
          </p:nvSpPr>
          <p:spPr>
            <a:xfrm flipH="1" flipV="1">
              <a:off x="6344212" y="882562"/>
              <a:ext cx="5294376" cy="219456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5A69FFB-2B3A-F1EF-2657-8F602AFC7C0F}"/>
                </a:ext>
              </a:extLst>
            </p:cNvPr>
            <p:cNvSpPr/>
            <p:nvPr/>
          </p:nvSpPr>
          <p:spPr>
            <a:xfrm>
              <a:off x="7139940" y="882562"/>
              <a:ext cx="3623310" cy="2194560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ABEE8F9-C42A-E4E2-415E-25E8EE0FC389}"/>
                </a:ext>
              </a:extLst>
            </p:cNvPr>
            <p:cNvCxnSpPr>
              <a:cxnSpLocks/>
            </p:cNvCxnSpPr>
            <p:nvPr/>
          </p:nvCxnSpPr>
          <p:spPr>
            <a:xfrm>
              <a:off x="6796088" y="800100"/>
              <a:ext cx="337502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6CDFF4-1F4C-6C91-8265-379623908365}"/>
                </a:ext>
              </a:extLst>
            </p:cNvPr>
            <p:cNvSpPr txBox="1"/>
            <p:nvPr/>
          </p:nvSpPr>
          <p:spPr>
            <a:xfrm>
              <a:off x="5829622" y="549517"/>
              <a:ext cx="113862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Top-Left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B58314-452E-C347-D6F7-6C4E61D078B0}"/>
                </a:ext>
              </a:extLst>
            </p:cNvPr>
            <p:cNvSpPr txBox="1"/>
            <p:nvPr/>
          </p:nvSpPr>
          <p:spPr>
            <a:xfrm>
              <a:off x="8586778" y="569525"/>
              <a:ext cx="61722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Top-Right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FA3718A-1622-7F84-0986-7E109296F5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3250" y="800100"/>
              <a:ext cx="407670" cy="375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CFA6F69-7B58-62E3-0F0F-6FB451316A8F}"/>
              </a:ext>
            </a:extLst>
          </p:cNvPr>
          <p:cNvCxnSpPr>
            <a:cxnSpLocks/>
          </p:cNvCxnSpPr>
          <p:nvPr/>
        </p:nvCxnSpPr>
        <p:spPr>
          <a:xfrm>
            <a:off x="5629736" y="2813560"/>
            <a:ext cx="714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627B51A-80A0-3F42-32FC-32D652A514B9}"/>
              </a:ext>
            </a:extLst>
          </p:cNvPr>
          <p:cNvSpPr txBox="1"/>
          <p:nvPr/>
        </p:nvSpPr>
        <p:spPr>
          <a:xfrm>
            <a:off x="2430697" y="3058994"/>
            <a:ext cx="7427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boundingRect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(contour)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0837CF-54C3-53D7-DEAB-C1D016478B84}"/>
              </a:ext>
            </a:extLst>
          </p:cNvPr>
          <p:cNvGrpSpPr/>
          <p:nvPr/>
        </p:nvGrpSpPr>
        <p:grpSpPr>
          <a:xfrm>
            <a:off x="5829622" y="3691887"/>
            <a:ext cx="8929356" cy="2527605"/>
            <a:chOff x="5829622" y="549517"/>
            <a:chExt cx="8929356" cy="252760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E1AF401-7EB1-B709-D7D0-42B8D47571C5}"/>
                </a:ext>
              </a:extLst>
            </p:cNvPr>
            <p:cNvSpPr/>
            <p:nvPr/>
          </p:nvSpPr>
          <p:spPr>
            <a:xfrm flipH="1" flipV="1">
              <a:off x="6344212" y="882562"/>
              <a:ext cx="5294376" cy="219456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FF40166-D6D9-0F37-84E8-54B8A87E0ED2}"/>
                </a:ext>
              </a:extLst>
            </p:cNvPr>
            <p:cNvSpPr/>
            <p:nvPr/>
          </p:nvSpPr>
          <p:spPr>
            <a:xfrm>
              <a:off x="7139940" y="882562"/>
              <a:ext cx="3623310" cy="2194560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430ECBE-540E-3A84-30E0-5EB7D34BF140}"/>
                </a:ext>
              </a:extLst>
            </p:cNvPr>
            <p:cNvCxnSpPr>
              <a:cxnSpLocks/>
            </p:cNvCxnSpPr>
            <p:nvPr/>
          </p:nvCxnSpPr>
          <p:spPr>
            <a:xfrm>
              <a:off x="6796088" y="800100"/>
              <a:ext cx="309562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87DFBC4-73BA-965B-EF3C-B8B496B06EE6}"/>
                </a:ext>
              </a:extLst>
            </p:cNvPr>
            <p:cNvSpPr txBox="1"/>
            <p:nvPr/>
          </p:nvSpPr>
          <p:spPr>
            <a:xfrm>
              <a:off x="5829622" y="549517"/>
              <a:ext cx="113862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Top-Left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15AF863-A84A-E8D2-5255-4A2D5798B616}"/>
                </a:ext>
              </a:extLst>
            </p:cNvPr>
            <p:cNvSpPr txBox="1"/>
            <p:nvPr/>
          </p:nvSpPr>
          <p:spPr>
            <a:xfrm>
              <a:off x="8586778" y="569525"/>
              <a:ext cx="61722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Top-Right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9417909-D950-1D55-5F93-5066F97CF8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3250" y="800100"/>
              <a:ext cx="407670" cy="375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ED43B991-2849-04DF-8232-2FE7DAE8EB51}"/>
              </a:ext>
            </a:extLst>
          </p:cNvPr>
          <p:cNvSpPr/>
          <p:nvPr/>
        </p:nvSpPr>
        <p:spPr>
          <a:xfrm>
            <a:off x="7133590" y="4318057"/>
            <a:ext cx="3623310" cy="19014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BD9ACC0-5ED2-4C03-EDEA-065517487F22}"/>
              </a:ext>
            </a:extLst>
          </p:cNvPr>
          <p:cNvCxnSpPr>
            <a:cxnSpLocks/>
          </p:cNvCxnSpPr>
          <p:nvPr/>
        </p:nvCxnSpPr>
        <p:spPr>
          <a:xfrm flipH="1">
            <a:off x="9558338" y="3691887"/>
            <a:ext cx="261937" cy="626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A85BFD7-CA7D-4FBB-3BAB-11597BB1364B}"/>
              </a:ext>
            </a:extLst>
          </p:cNvPr>
          <p:cNvSpPr txBox="1"/>
          <p:nvPr/>
        </p:nvSpPr>
        <p:spPr>
          <a:xfrm>
            <a:off x="9307606" y="3334366"/>
            <a:ext cx="7427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 ROI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BC257E-77F4-9A8B-99EF-6B4BC2CDFA94}"/>
              </a:ext>
            </a:extLst>
          </p:cNvPr>
          <p:cNvSpPr/>
          <p:nvPr/>
        </p:nvSpPr>
        <p:spPr>
          <a:xfrm>
            <a:off x="1241204" y="4756295"/>
            <a:ext cx="2926080" cy="154000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C5FF5F-EFE5-3459-B327-440F38D630DF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3450286" y="4141935"/>
            <a:ext cx="503352" cy="6143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9E62CD7-CAF5-D386-EAC3-42658335D755}"/>
              </a:ext>
            </a:extLst>
          </p:cNvPr>
          <p:cNvSpPr txBox="1"/>
          <p:nvPr/>
        </p:nvSpPr>
        <p:spPr>
          <a:xfrm>
            <a:off x="3199554" y="3772603"/>
            <a:ext cx="1508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 ROI </a:t>
            </a:r>
          </a:p>
        </p:txBody>
      </p:sp>
    </p:spTree>
    <p:extLst>
      <p:ext uri="{BB962C8B-B14F-4D97-AF65-F5344CB8AC3E}">
        <p14:creationId xmlns:p14="http://schemas.microsoft.com/office/powerpoint/2010/main" val="813950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46D880F7-BB4F-5EAC-D4E3-05C78DF68959}"/>
              </a:ext>
            </a:extLst>
          </p:cNvPr>
          <p:cNvGrpSpPr/>
          <p:nvPr/>
        </p:nvGrpSpPr>
        <p:grpSpPr>
          <a:xfrm>
            <a:off x="354017" y="4421807"/>
            <a:ext cx="3304524" cy="1371600"/>
            <a:chOff x="354017" y="4421807"/>
            <a:chExt cx="3304524" cy="1371600"/>
          </a:xfrm>
        </p:grpSpPr>
        <p:pic>
          <p:nvPicPr>
            <p:cNvPr id="50" name="Picture 49" descr="A white rectangular object with black border&#10;&#10;AI-generated content may be incorrect.">
              <a:extLst>
                <a:ext uri="{FF2B5EF4-FFF2-40B4-BE49-F238E27FC236}">
                  <a16:creationId xmlns:a16="http://schemas.microsoft.com/office/drawing/2014/main" id="{87E4E141-0DD5-8B09-25DA-F96E32E5A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66" y="4421807"/>
              <a:ext cx="3302375" cy="1369012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66473B2-3796-806A-D110-0A9846DD3957}"/>
                </a:ext>
              </a:extLst>
            </p:cNvPr>
            <p:cNvSpPr/>
            <p:nvPr/>
          </p:nvSpPr>
          <p:spPr>
            <a:xfrm flipH="1" flipV="1">
              <a:off x="354017" y="4421807"/>
              <a:ext cx="3302374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 descr="A black and white image of a black object&#10;&#10;AI-generated content may be incorrect.">
            <a:extLst>
              <a:ext uri="{FF2B5EF4-FFF2-40B4-BE49-F238E27FC236}">
                <a16:creationId xmlns:a16="http://schemas.microsoft.com/office/drawing/2014/main" id="{3A1FD33C-D688-EDD5-ACFC-6B5F3A2267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528356" y="1146042"/>
            <a:ext cx="3318901" cy="2286000"/>
          </a:xfrm>
          <a:prstGeom prst="rect">
            <a:avLst/>
          </a:prstGeom>
        </p:spPr>
      </p:pic>
      <p:pic>
        <p:nvPicPr>
          <p:cNvPr id="21" name="Picture 20" descr="A black and white image of a black object&#10;&#10;AI-generated content may be incorrect.">
            <a:extLst>
              <a:ext uri="{FF2B5EF4-FFF2-40B4-BE49-F238E27FC236}">
                <a16:creationId xmlns:a16="http://schemas.microsoft.com/office/drawing/2014/main" id="{415D96E0-9E4F-CC17-34D2-1C8A9E21B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437576" y="1146042"/>
            <a:ext cx="3318901" cy="2286000"/>
          </a:xfrm>
          <a:prstGeom prst="rect">
            <a:avLst/>
          </a:prstGeom>
        </p:spPr>
      </p:pic>
      <p:pic>
        <p:nvPicPr>
          <p:cNvPr id="20" name="Picture 19" descr="A black and white image of a black object&#10;&#10;AI-generated content may be incorrect.">
            <a:extLst>
              <a:ext uri="{FF2B5EF4-FFF2-40B4-BE49-F238E27FC236}">
                <a16:creationId xmlns:a16="http://schemas.microsoft.com/office/drawing/2014/main" id="{F841A265-E75B-D0EB-8CDC-F48E87C9EB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7" y="1146042"/>
            <a:ext cx="3318901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834E9-2BA7-716D-30D1-CADCE408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battery ROI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A2AF9E-4263-E62D-7D27-1240B6A0C5AD}"/>
              </a:ext>
            </a:extLst>
          </p:cNvPr>
          <p:cNvSpPr/>
          <p:nvPr/>
        </p:nvSpPr>
        <p:spPr>
          <a:xfrm>
            <a:off x="335360" y="1146042"/>
            <a:ext cx="3304397" cy="136770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F285C6-75A4-4C49-EEF3-DAF806B85D30}"/>
              </a:ext>
            </a:extLst>
          </p:cNvPr>
          <p:cNvSpPr/>
          <p:nvPr/>
        </p:nvSpPr>
        <p:spPr>
          <a:xfrm flipH="1" flipV="1">
            <a:off x="8535609" y="2057400"/>
            <a:ext cx="3304397" cy="1371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A077F3-7482-76B2-0E80-597EBDEA9172}"/>
              </a:ext>
            </a:extLst>
          </p:cNvPr>
          <p:cNvSpPr/>
          <p:nvPr/>
        </p:nvSpPr>
        <p:spPr>
          <a:xfrm flipH="1" flipV="1">
            <a:off x="4437576" y="1146044"/>
            <a:ext cx="3304397" cy="1371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92F1FE-818F-DB13-0E90-DDDBA362EA7B}"/>
              </a:ext>
            </a:extLst>
          </p:cNvPr>
          <p:cNvCxnSpPr>
            <a:cxnSpLocks/>
          </p:cNvCxnSpPr>
          <p:nvPr/>
        </p:nvCxnSpPr>
        <p:spPr>
          <a:xfrm flipV="1">
            <a:off x="3639757" y="1427900"/>
            <a:ext cx="7978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0A2507-9E48-9A4B-3A64-148ED4ED8F3D}"/>
              </a:ext>
            </a:extLst>
          </p:cNvPr>
          <p:cNvCxnSpPr/>
          <p:nvPr/>
        </p:nvCxnSpPr>
        <p:spPr>
          <a:xfrm flipV="1">
            <a:off x="7741973" y="1427901"/>
            <a:ext cx="7978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36B7E71-25F8-028D-2BC7-F5D3ECFEEAA3}"/>
              </a:ext>
            </a:extLst>
          </p:cNvPr>
          <p:cNvSpPr txBox="1"/>
          <p:nvPr/>
        </p:nvSpPr>
        <p:spPr>
          <a:xfrm>
            <a:off x="611819" y="751262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bef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ore rotation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B52040-12F9-6ECD-9FC2-0682E5BF3DE1}"/>
              </a:ext>
            </a:extLst>
          </p:cNvPr>
          <p:cNvSpPr txBox="1"/>
          <p:nvPr/>
        </p:nvSpPr>
        <p:spPr>
          <a:xfrm>
            <a:off x="4721288" y="751262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after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rotation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3FAFA8-4FA0-1FD1-E85A-861E85D2D6DE}"/>
              </a:ext>
            </a:extLst>
          </p:cNvPr>
          <p:cNvSpPr txBox="1"/>
          <p:nvPr/>
        </p:nvSpPr>
        <p:spPr>
          <a:xfrm>
            <a:off x="8812068" y="751262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Mirror ROI around center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2D42BDF-F508-ADAF-CCBB-13C70D84CC37}"/>
              </a:ext>
            </a:extLst>
          </p:cNvPr>
          <p:cNvGrpSpPr/>
          <p:nvPr/>
        </p:nvGrpSpPr>
        <p:grpSpPr>
          <a:xfrm>
            <a:off x="344741" y="4407775"/>
            <a:ext cx="11511899" cy="1385344"/>
            <a:chOff x="342610" y="4674618"/>
            <a:chExt cx="11511899" cy="1385344"/>
          </a:xfrm>
        </p:grpSpPr>
        <p:pic>
          <p:nvPicPr>
            <p:cNvPr id="27" name="Picture 26" descr="A black and white image of a black object&#10;&#10;AI-generated content may be incorrect.">
              <a:extLst>
                <a:ext uri="{FF2B5EF4-FFF2-40B4-BE49-F238E27FC236}">
                  <a16:creationId xmlns:a16="http://schemas.microsoft.com/office/drawing/2014/main" id="{1BABD899-21FC-BFD7-C4C7-9C100F921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734"/>
            <a:stretch/>
          </p:blipFill>
          <p:spPr>
            <a:xfrm flipH="1" flipV="1">
              <a:off x="8535608" y="4682278"/>
              <a:ext cx="3318901" cy="137768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C8E3BA6-82D7-1E99-1213-20DA150DD4E0}"/>
                </a:ext>
              </a:extLst>
            </p:cNvPr>
            <p:cNvSpPr/>
            <p:nvPr/>
          </p:nvSpPr>
          <p:spPr>
            <a:xfrm flipH="1" flipV="1">
              <a:off x="8528355" y="4674618"/>
              <a:ext cx="3304397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1A9AC9F-176C-BA0E-0B05-1B32AB40538F}"/>
                </a:ext>
              </a:extLst>
            </p:cNvPr>
            <p:cNvSpPr/>
            <p:nvPr/>
          </p:nvSpPr>
          <p:spPr>
            <a:xfrm flipH="1" flipV="1">
              <a:off x="342610" y="4685320"/>
              <a:ext cx="3304397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895D55-1020-7B10-BEF5-156ED7FBEA7E}"/>
              </a:ext>
            </a:extLst>
          </p:cNvPr>
          <p:cNvCxnSpPr>
            <a:cxnSpLocks/>
          </p:cNvCxnSpPr>
          <p:nvPr/>
        </p:nvCxnSpPr>
        <p:spPr>
          <a:xfrm>
            <a:off x="10187806" y="3422916"/>
            <a:ext cx="0" cy="98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344F8D6-6A6F-7469-C892-7DD113918928}"/>
              </a:ext>
            </a:extLst>
          </p:cNvPr>
          <p:cNvSpPr txBox="1"/>
          <p:nvPr/>
        </p:nvSpPr>
        <p:spPr>
          <a:xfrm>
            <a:off x="8812068" y="5937461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Image(ROI)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5775BCB-894C-EF1C-110B-82BF4D56D681}"/>
              </a:ext>
            </a:extLst>
          </p:cNvPr>
          <p:cNvCxnSpPr>
            <a:cxnSpLocks/>
          </p:cNvCxnSpPr>
          <p:nvPr/>
        </p:nvCxnSpPr>
        <p:spPr>
          <a:xfrm flipH="1">
            <a:off x="7741973" y="4527417"/>
            <a:ext cx="800890" cy="1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990BD87-76B9-C8AA-6939-6BD4DCD4B47D}"/>
              </a:ext>
            </a:extLst>
          </p:cNvPr>
          <p:cNvSpPr txBox="1"/>
          <p:nvPr/>
        </p:nvSpPr>
        <p:spPr>
          <a:xfrm>
            <a:off x="7520225" y="4070000"/>
            <a:ext cx="1233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58F8E5-05F5-9AFC-6405-6ED146218BC6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3570764" y="847116"/>
            <a:ext cx="272641" cy="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3381ED6-4D12-529B-EFC4-63DD508E3EC3}"/>
              </a:ext>
            </a:extLst>
          </p:cNvPr>
          <p:cNvSpPr txBox="1"/>
          <p:nvPr/>
        </p:nvSpPr>
        <p:spPr>
          <a:xfrm>
            <a:off x="3843405" y="662450"/>
            <a:ext cx="670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AFEBD69-CC82-92D7-06F1-FD84AD77DE4E}"/>
              </a:ext>
            </a:extLst>
          </p:cNvPr>
          <p:cNvCxnSpPr/>
          <p:nvPr/>
        </p:nvCxnSpPr>
        <p:spPr>
          <a:xfrm flipH="1">
            <a:off x="3363295" y="847116"/>
            <a:ext cx="207469" cy="2989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50E1553-839D-D584-5EC1-14857AC27ED3}"/>
              </a:ext>
            </a:extLst>
          </p:cNvPr>
          <p:cNvSpPr txBox="1"/>
          <p:nvPr/>
        </p:nvSpPr>
        <p:spPr>
          <a:xfrm>
            <a:off x="2916049" y="4075523"/>
            <a:ext cx="2245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FindMaxContour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942AE83-6BE7-1390-9A71-A61F3B0B0773}"/>
              </a:ext>
            </a:extLst>
          </p:cNvPr>
          <p:cNvCxnSpPr>
            <a:cxnSpLocks/>
          </p:cNvCxnSpPr>
          <p:nvPr/>
        </p:nvCxnSpPr>
        <p:spPr>
          <a:xfrm flipH="1">
            <a:off x="3667330" y="4521889"/>
            <a:ext cx="770574" cy="1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4493F0-0D15-0B3F-A51E-6CC58BC5391F}"/>
              </a:ext>
            </a:extLst>
          </p:cNvPr>
          <p:cNvGrpSpPr/>
          <p:nvPr/>
        </p:nvGrpSpPr>
        <p:grpSpPr>
          <a:xfrm>
            <a:off x="4434998" y="4421807"/>
            <a:ext cx="3302375" cy="1372371"/>
            <a:chOff x="4434998" y="4421807"/>
            <a:chExt cx="3302375" cy="1372371"/>
          </a:xfrm>
        </p:grpSpPr>
        <p:pic>
          <p:nvPicPr>
            <p:cNvPr id="39" name="Picture 38" descr="A black and white rectangular object&#10;&#10;AI-generated content may be incorrect.">
              <a:extLst>
                <a:ext uri="{FF2B5EF4-FFF2-40B4-BE49-F238E27FC236}">
                  <a16:creationId xmlns:a16="http://schemas.microsoft.com/office/drawing/2014/main" id="{2042A14E-EC86-70E8-C309-D278F1878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998" y="4422578"/>
              <a:ext cx="3302375" cy="137160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A56A328-7005-175B-B53F-3387AA085E3E}"/>
                </a:ext>
              </a:extLst>
            </p:cNvPr>
            <p:cNvSpPr/>
            <p:nvPr/>
          </p:nvSpPr>
          <p:spPr>
            <a:xfrm flipH="1" flipV="1">
              <a:off x="4434998" y="4421807"/>
              <a:ext cx="3302374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846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knife in a jar&#10;&#10;AI-generated content may be incorrect.">
            <a:extLst>
              <a:ext uri="{FF2B5EF4-FFF2-40B4-BE49-F238E27FC236}">
                <a16:creationId xmlns:a16="http://schemas.microsoft.com/office/drawing/2014/main" id="{1FABD2F9-FEB1-60EA-E6AD-FAD27E9473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44" y="1146042"/>
            <a:ext cx="3319272" cy="2286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54EB02-548B-ECB5-D9DE-2B7D58A72A16}"/>
              </a:ext>
            </a:extLst>
          </p:cNvPr>
          <p:cNvGrpSpPr/>
          <p:nvPr/>
        </p:nvGrpSpPr>
        <p:grpSpPr>
          <a:xfrm>
            <a:off x="315507" y="1142327"/>
            <a:ext cx="8070209" cy="2286000"/>
            <a:chOff x="315507" y="1146042"/>
            <a:chExt cx="8070209" cy="2286000"/>
          </a:xfrm>
        </p:grpSpPr>
        <p:pic>
          <p:nvPicPr>
            <p:cNvPr id="4" name="Picture 3" descr="A black and white image of a black object&#10;&#10;AI-generated content may be incorrect.">
              <a:extLst>
                <a:ext uri="{FF2B5EF4-FFF2-40B4-BE49-F238E27FC236}">
                  <a16:creationId xmlns:a16="http://schemas.microsoft.com/office/drawing/2014/main" id="{FB86AEA4-7657-12A2-E8D2-A29FBC222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507" y="1146042"/>
              <a:ext cx="3318901" cy="2286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9215F0-1973-1FE1-C8AE-703CA76CFD48}"/>
                </a:ext>
              </a:extLst>
            </p:cNvPr>
            <p:cNvSpPr/>
            <p:nvPr/>
          </p:nvSpPr>
          <p:spPr>
            <a:xfrm>
              <a:off x="322758" y="1149274"/>
              <a:ext cx="3304397" cy="92405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0C91EA3-9ED4-3595-84E6-BCBF0E595A6C}"/>
                </a:ext>
              </a:extLst>
            </p:cNvPr>
            <p:cNvSpPr/>
            <p:nvPr/>
          </p:nvSpPr>
          <p:spPr>
            <a:xfrm>
              <a:off x="5081319" y="1149274"/>
              <a:ext cx="3304397" cy="92405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DF984CF-0E20-AF37-592C-47B6FA581DB1}"/>
                </a:ext>
              </a:extLst>
            </p:cNvPr>
            <p:cNvSpPr/>
            <p:nvPr/>
          </p:nvSpPr>
          <p:spPr>
            <a:xfrm>
              <a:off x="5066443" y="2507983"/>
              <a:ext cx="3304397" cy="924059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2939BBC-2D54-704C-2B21-995103934836}"/>
              </a:ext>
            </a:extLst>
          </p:cNvPr>
          <p:cNvSpPr/>
          <p:nvPr/>
        </p:nvSpPr>
        <p:spPr>
          <a:xfrm flipV="1">
            <a:off x="5568949" y="2500553"/>
            <a:ext cx="2266951" cy="92405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A26459-F9F0-2198-ACE5-7734732B1935}"/>
              </a:ext>
            </a:extLst>
          </p:cNvPr>
          <p:cNvSpPr txBox="1"/>
          <p:nvPr/>
        </p:nvSpPr>
        <p:spPr>
          <a:xfrm>
            <a:off x="9505950" y="323994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roiBtmYPosition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45D406-6A05-AADE-3290-301C0AAFEED0}"/>
              </a:ext>
            </a:extLst>
          </p:cNvPr>
          <p:cNvCxnSpPr/>
          <p:nvPr/>
        </p:nvCxnSpPr>
        <p:spPr>
          <a:xfrm>
            <a:off x="7835900" y="2500553"/>
            <a:ext cx="1670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9ED87D7-4AB1-AFF2-B41C-CA18F815D576}"/>
              </a:ext>
            </a:extLst>
          </p:cNvPr>
          <p:cNvSpPr txBox="1"/>
          <p:nvPr/>
        </p:nvSpPr>
        <p:spPr>
          <a:xfrm>
            <a:off x="9505950" y="2318547"/>
            <a:ext cx="788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batteryROI.y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0D38F8-B0E7-6F32-7382-BA5501B38D6F}"/>
              </a:ext>
            </a:extLst>
          </p:cNvPr>
          <p:cNvCxnSpPr/>
          <p:nvPr/>
        </p:nvCxnSpPr>
        <p:spPr>
          <a:xfrm>
            <a:off x="7835900" y="3424612"/>
            <a:ext cx="1670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2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0EF53730-06F4-B6D0-B6F9-E83DF47CB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994" y="3431442"/>
            <a:ext cx="4344006" cy="1314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23221F-1E19-A9B5-397B-9FE16B687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52" y="3431442"/>
            <a:ext cx="2248214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CC228C-EA30-5A63-239D-47D7192C2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52" y="3988731"/>
            <a:ext cx="5744377" cy="200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A16866-9256-9401-9995-203692F0FB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52" y="4278922"/>
            <a:ext cx="5574373" cy="153142"/>
          </a:xfrm>
          <a:prstGeom prst="rect">
            <a:avLst/>
          </a:prstGeom>
        </p:spPr>
      </p:pic>
      <p:pic>
        <p:nvPicPr>
          <p:cNvPr id="15" name="Picture 1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30CBB84-DBFE-F8D4-196F-025491BA7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994" y="5281645"/>
            <a:ext cx="5725324" cy="7430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CAFB4B-9979-D037-6371-0945F1D56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718" y="4581721"/>
            <a:ext cx="1867161" cy="23815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C32D77-93AA-BA48-F366-01CBB26647DD}"/>
              </a:ext>
            </a:extLst>
          </p:cNvPr>
          <p:cNvCxnSpPr>
            <a:cxnSpLocks/>
          </p:cNvCxnSpPr>
          <p:nvPr/>
        </p:nvCxnSpPr>
        <p:spPr>
          <a:xfrm>
            <a:off x="11910289" y="4188784"/>
            <a:ext cx="0" cy="383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6E48372-10FC-84F1-93DE-66176794A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83" y="5643646"/>
            <a:ext cx="2753109" cy="3810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A50B99-AB49-E42F-DDF1-E9E4812C88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4" y="5281645"/>
            <a:ext cx="1533739" cy="181000"/>
          </a:xfrm>
          <a:prstGeom prst="rect">
            <a:avLst/>
          </a:prstGeom>
        </p:spPr>
      </p:pic>
      <p:pic>
        <p:nvPicPr>
          <p:cNvPr id="27" name="Picture 2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D820968-702E-7FFD-9504-A1A9A9ACA0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47" y="809409"/>
            <a:ext cx="3924848" cy="1076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38CF19-6191-6849-8AB4-3778663580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4" y="809409"/>
            <a:ext cx="857370" cy="1714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AB53C2-44C6-42FC-83B3-C133453EDB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267" y="809409"/>
            <a:ext cx="6544858" cy="2279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351C60-0E82-2A69-758A-BE64F020AF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/>
          <a:stretch/>
        </p:blipFill>
        <p:spPr>
          <a:xfrm>
            <a:off x="77489" y="3130367"/>
            <a:ext cx="8030986" cy="2520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93B5812-783E-E105-F3E5-ECDE27F6CE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8365"/>
            <a:ext cx="6544588" cy="1714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8A6636-CA9D-87EE-06A2-84EF5C78918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207" y="1182020"/>
            <a:ext cx="3282696" cy="3373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EFD8333-8BD2-AFA9-9259-1D4EBC2ECF7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63" y="5054069"/>
            <a:ext cx="3154680" cy="25144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C2A9A5-99ED-F3F2-59D2-7333DE6FEF4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609" y="5356198"/>
            <a:ext cx="3154680" cy="21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23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A82FDF-95AA-48F1-2894-0623C53718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92" y="4984820"/>
            <a:ext cx="3282696" cy="337360"/>
          </a:xfrm>
          <a:prstGeom prst="rect">
            <a:avLst/>
          </a:prstGeom>
        </p:spPr>
      </p:pic>
      <p:pic>
        <p:nvPicPr>
          <p:cNvPr id="11" name="Picture 10" descr="A knife in a jar&#10;&#10;AI-generated content may be incorrect.">
            <a:extLst>
              <a:ext uri="{FF2B5EF4-FFF2-40B4-BE49-F238E27FC236}">
                <a16:creationId xmlns:a16="http://schemas.microsoft.com/office/drawing/2014/main" id="{E5F73D6A-E050-6AE5-3A92-21BA753C49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9614"/>
            <a:ext cx="4807587" cy="3318786"/>
          </a:xfrm>
          <a:prstGeom prst="rect">
            <a:avLst/>
          </a:prstGeom>
        </p:spPr>
      </p:pic>
      <p:pic>
        <p:nvPicPr>
          <p:cNvPr id="13" name="Picture 12" descr="A black square with a white border&#10;&#10;AI-generated content may be incorrect.">
            <a:extLst>
              <a:ext uri="{FF2B5EF4-FFF2-40B4-BE49-F238E27FC236}">
                <a16:creationId xmlns:a16="http://schemas.microsoft.com/office/drawing/2014/main" id="{E8E8DB7E-D355-AD6E-ED77-EC84999C6E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09" y="842696"/>
            <a:ext cx="3278768" cy="17199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BAD041-9153-F1F9-38E5-497C3747E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038" y="951712"/>
            <a:ext cx="3151981" cy="7509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2DA7BD-BBC9-55A4-E9B3-A0BFAC7591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5890988"/>
            <a:ext cx="3154680" cy="2128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107757-0F92-2C3A-900C-9CD2A1A290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5480861"/>
            <a:ext cx="3154680" cy="25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1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CEEEB367-54D2-5380-F118-E0DA7371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75" y="2636786"/>
            <a:ext cx="7667262" cy="4221214"/>
          </a:xfrm>
          <a:prstGeom prst="rect">
            <a:avLst/>
          </a:prstGeom>
        </p:spPr>
      </p:pic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B2A28D4-AFBE-C613-F107-0EB743E468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4" b="10877"/>
          <a:stretch/>
        </p:blipFill>
        <p:spPr>
          <a:xfrm>
            <a:off x="2433732" y="0"/>
            <a:ext cx="7324536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7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027426-CBB8-86DB-F91E-20EB54B5C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3" y="694596"/>
            <a:ext cx="11853538" cy="1218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1A2A46-7EAE-6ED3-0370-BA02EC1A0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7" y="3530343"/>
            <a:ext cx="11688484" cy="7934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213180-A81E-49F1-9C24-960143440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7" y="2146039"/>
            <a:ext cx="11688483" cy="93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3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438A0C-AE1C-0A9B-1BF9-3B26175F7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72" y="3659266"/>
            <a:ext cx="1790950" cy="1200318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D45753-B271-1C9E-592A-E9ECF745C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4" y="1563858"/>
            <a:ext cx="1981477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25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315517-D03D-FD98-A9C5-2401D857B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626" y="1880971"/>
            <a:ext cx="7506748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78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8DD81B0-7F52-2227-A0B4-503F4ADE801C}"/>
              </a:ext>
            </a:extLst>
          </p:cNvPr>
          <p:cNvSpPr txBox="1"/>
          <p:nvPr/>
        </p:nvSpPr>
        <p:spPr>
          <a:xfrm>
            <a:off x="2134336" y="2376187"/>
            <a:ext cx="7923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b="1" dirty="0"/>
              <a:t>BATTERY INSPECTION PROJECT</a:t>
            </a:r>
          </a:p>
        </p:txBody>
      </p:sp>
    </p:spTree>
    <p:extLst>
      <p:ext uri="{BB962C8B-B14F-4D97-AF65-F5344CB8AC3E}">
        <p14:creationId xmlns:p14="http://schemas.microsoft.com/office/powerpoint/2010/main" val="1737414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900769C-889D-72F4-44AE-F6039FE90F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5" y="0"/>
            <a:ext cx="4094594" cy="6858000"/>
          </a:xfrm>
          <a:prstGeom prst="rect">
            <a:avLst/>
          </a:prstGeom>
        </p:spPr>
      </p:pic>
      <p:pic>
        <p:nvPicPr>
          <p:cNvPr id="19" name="Picture 1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0DDB7C0-DC2B-A8BB-EF39-6C29D56765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78" y="0"/>
            <a:ext cx="4492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96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D58016D-8069-09C2-8CAC-0979CA06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3957" y="0"/>
            <a:ext cx="1444086" cy="6858000"/>
          </a:xfrm>
          <a:prstGeom prst="rect">
            <a:avLst/>
          </a:prstGeom>
        </p:spPr>
      </p:pic>
      <p:pic>
        <p:nvPicPr>
          <p:cNvPr id="19" name="Picture 1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011758E-A1B3-7A6B-BEA8-E3CDB3959E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17" y="336550"/>
            <a:ext cx="4864340" cy="38671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5BBA35-5BAA-FBED-A686-BB86E87FF385}"/>
              </a:ext>
            </a:extLst>
          </p:cNvPr>
          <p:cNvSpPr txBox="1"/>
          <p:nvPr/>
        </p:nvSpPr>
        <p:spPr>
          <a:xfrm>
            <a:off x="5705474" y="708025"/>
            <a:ext cx="6267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/>
            <a:r>
              <a:rPr lang="vi-VN" sz="1800" b="0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Nếu </a:t>
            </a:r>
            <a:r>
              <a:rPr lang="vi-VN" sz="1800" b="0" i="0" u="sng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selectROI</a:t>
            </a:r>
            <a:r>
              <a:rPr lang="vi-VN" sz="1800" b="0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 có tọa độ </a:t>
            </a:r>
            <a:r>
              <a:rPr lang="vi-VN" sz="1800" b="1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(x, y)</a:t>
            </a:r>
            <a:r>
              <a:rPr lang="vi-VN" sz="1800" b="0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 và kích thước </a:t>
            </a:r>
            <a:r>
              <a:rPr lang="vi-VN" sz="1800" b="1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(width, height)</a:t>
            </a:r>
            <a:r>
              <a:rPr lang="vi-VN" sz="1800" b="0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, thì:</a:t>
            </a:r>
            <a:r>
              <a:rPr lang="en-US" sz="1800" b="0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b="1" i="0" u="none" strike="noStrike" baseline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br</a:t>
            </a:r>
            <a:r>
              <a:rPr lang="en-US" sz="1800" b="0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 (bottom right)</a:t>
            </a:r>
            <a:endParaRPr lang="vi-VN" sz="1800" b="0" i="0" u="none" strike="noStrike" baseline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2" name="Picture 2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361B2EC-F7D2-8F18-E7EF-AAD23F8B5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74" y="1354356"/>
            <a:ext cx="298174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13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horizontal lines&#10;&#10;AI-generated content may be incorrect.">
            <a:extLst>
              <a:ext uri="{FF2B5EF4-FFF2-40B4-BE49-F238E27FC236}">
                <a16:creationId xmlns:a16="http://schemas.microsoft.com/office/drawing/2014/main" id="{0DEF1EDA-6821-8BF3-3585-6AFBD2B8D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1" y="191149"/>
            <a:ext cx="9383434" cy="1829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B8FE51-3134-D51E-3DD4-7FFDA8252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1" y="2373074"/>
            <a:ext cx="8640381" cy="152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6AC129-C92D-EB46-A5B7-078BF3E92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1" y="2716417"/>
            <a:ext cx="8659433" cy="1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04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CB30CD-2F15-DE17-A4EE-2293EDC46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5" y="758810"/>
            <a:ext cx="7240010" cy="209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1D8F2-76D7-1336-D76D-C3788CD30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95" y="1395993"/>
            <a:ext cx="10605005" cy="15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34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22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AEDF-7485-BAA8-42FE-C3E5C6F4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b="1" dirty="0"/>
              <a:t>Battery inspection project</a:t>
            </a:r>
            <a:endParaRPr lang="en-US" dirty="0"/>
          </a:p>
        </p:txBody>
      </p:sp>
      <p:sp>
        <p:nvSpPr>
          <p:cNvPr id="4" name="TextBox 40">
            <a:extLst>
              <a:ext uri="{FF2B5EF4-FFF2-40B4-BE49-F238E27FC236}">
                <a16:creationId xmlns:a16="http://schemas.microsoft.com/office/drawing/2014/main" id="{7EC89639-7E69-6C60-0E99-C084954F2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138" y="981439"/>
            <a:ext cx="231933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Cylinder battery</a:t>
            </a:r>
          </a:p>
        </p:txBody>
      </p:sp>
      <p:pic>
        <p:nvPicPr>
          <p:cNvPr id="5" name="Picture 4" descr="5: The most common lithium-ion cell types. | Download Scientific Diagram">
            <a:extLst>
              <a:ext uri="{FF2B5EF4-FFF2-40B4-BE49-F238E27FC236}">
                <a16:creationId xmlns:a16="http://schemas.microsoft.com/office/drawing/2014/main" id="{47CBEC18-365F-8210-FD9D-C229AD3E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8" r="53903" b="48334"/>
          <a:stretch>
            <a:fillRect/>
          </a:stretch>
        </p:blipFill>
        <p:spPr bwMode="auto">
          <a:xfrm>
            <a:off x="2125663" y="1468801"/>
            <a:ext cx="2159000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B1EB0E-FEDF-34D0-B421-73236AC0D2E6}"/>
              </a:ext>
            </a:extLst>
          </p:cNvPr>
          <p:cNvSpPr txBox="1"/>
          <p:nvPr/>
        </p:nvSpPr>
        <p:spPr>
          <a:xfrm>
            <a:off x="2078038" y="2994389"/>
            <a:ext cx="2593975" cy="3231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75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Source: </a:t>
            </a:r>
            <a:r>
              <a:rPr lang="en-US" sz="75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Murashko</a:t>
            </a:r>
            <a:r>
              <a:rPr lang="en-US" sz="75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Kirill. "Thermal modelling of commercial lithium-ion batteries." (2016).</a:t>
            </a:r>
            <a:endParaRPr lang="en-US" sz="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오른쪽 화살표 5">
            <a:extLst>
              <a:ext uri="{FF2B5EF4-FFF2-40B4-BE49-F238E27FC236}">
                <a16:creationId xmlns:a16="http://schemas.microsoft.com/office/drawing/2014/main" id="{6A3B82D0-8BFA-F892-99B5-ED77A3DF931C}"/>
              </a:ext>
            </a:extLst>
          </p:cNvPr>
          <p:cNvSpPr/>
          <p:nvPr/>
        </p:nvSpPr>
        <p:spPr>
          <a:xfrm>
            <a:off x="4449763" y="1733914"/>
            <a:ext cx="808037" cy="3032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오른쪽 화살표 5">
            <a:extLst>
              <a:ext uri="{FF2B5EF4-FFF2-40B4-BE49-F238E27FC236}">
                <a16:creationId xmlns:a16="http://schemas.microsoft.com/office/drawing/2014/main" id="{923048EE-DA34-7885-6EB3-5B00A80B907A}"/>
              </a:ext>
            </a:extLst>
          </p:cNvPr>
          <p:cNvSpPr/>
          <p:nvPr/>
        </p:nvSpPr>
        <p:spPr>
          <a:xfrm>
            <a:off x="7242175" y="1725976"/>
            <a:ext cx="800100" cy="3032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44">
            <a:extLst>
              <a:ext uri="{FF2B5EF4-FFF2-40B4-BE49-F238E27FC236}">
                <a16:creationId xmlns:a16="http://schemas.microsoft.com/office/drawing/2014/main" id="{7A4F6B9C-450F-45A7-7F74-EB390E698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3" t="41338" r="21092" b="9453"/>
          <a:stretch>
            <a:fillRect/>
          </a:stretch>
        </p:blipFill>
        <p:spPr bwMode="auto">
          <a:xfrm>
            <a:off x="8470900" y="903651"/>
            <a:ext cx="1447800" cy="196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53">
            <a:extLst>
              <a:ext uri="{FF2B5EF4-FFF2-40B4-BE49-F238E27FC236}">
                <a16:creationId xmlns:a16="http://schemas.microsoft.com/office/drawing/2014/main" id="{9EF37807-0EEB-20FE-A864-6B380E4C9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8650" y="1449751"/>
            <a:ext cx="1831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Xray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-machine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542958BA-0CE8-BBC1-DF6A-3A2847A6E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062" y="2859451"/>
            <a:ext cx="237274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image (upper)</a:t>
            </a:r>
          </a:p>
        </p:txBody>
      </p:sp>
      <p:pic>
        <p:nvPicPr>
          <p:cNvPr id="12" name="Picture 24" descr="Батареи для ноутбуков | 1600 KGS | Бишкек | объявление создано 15 ноября  2017">
            <a:extLst>
              <a:ext uri="{FF2B5EF4-FFF2-40B4-BE49-F238E27FC236}">
                <a16:creationId xmlns:a16="http://schemas.microsoft.com/office/drawing/2014/main" id="{BC4B7F7C-483F-FF7F-C06E-9A2687BEB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8" y="1283064"/>
            <a:ext cx="979487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6" descr="China 18650 26650 32650 Battery Pack Assembling Machine Automatic Spot  Welding Machine with Single Side Welder (TWSL-800) - China Battery Spot  Welding Machine, Auto Battery Spot Welding Machine">
            <a:extLst>
              <a:ext uri="{FF2B5EF4-FFF2-40B4-BE49-F238E27FC236}">
                <a16:creationId xmlns:a16="http://schemas.microsoft.com/office/drawing/2014/main" id="{13AD2126-1ABC-8103-E13F-8CDA177FA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0" t="10818" r="3265" b="8765"/>
          <a:stretch>
            <a:fillRect/>
          </a:stretch>
        </p:blipFill>
        <p:spPr bwMode="auto">
          <a:xfrm>
            <a:off x="5386388" y="1808526"/>
            <a:ext cx="881062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A picture containing accessory, opened&#10;&#10;Description automatically generated">
            <a:extLst>
              <a:ext uri="{FF2B5EF4-FFF2-40B4-BE49-F238E27FC236}">
                <a16:creationId xmlns:a16="http://schemas.microsoft.com/office/drawing/2014/main" id="{C6ECC504-1F49-8DBA-8E15-B6138A92C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3"/>
          <a:stretch>
            <a:fillRect/>
          </a:stretch>
        </p:blipFill>
        <p:spPr bwMode="auto">
          <a:xfrm>
            <a:off x="3948113" y="3548426"/>
            <a:ext cx="28765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4">
            <a:extLst>
              <a:ext uri="{FF2B5EF4-FFF2-40B4-BE49-F238E27FC236}">
                <a16:creationId xmlns:a16="http://schemas.microsoft.com/office/drawing/2014/main" id="{E05E7D7E-DCCA-59E4-EC06-B396D525F133}"/>
              </a:ext>
            </a:extLst>
          </p:cNvPr>
          <p:cNvCxnSpPr>
            <a:cxnSpLocks/>
          </p:cNvCxnSpPr>
          <p:nvPr/>
        </p:nvCxnSpPr>
        <p:spPr bwMode="auto">
          <a:xfrm flipV="1">
            <a:off x="3379788" y="4440601"/>
            <a:ext cx="752475" cy="7938"/>
          </a:xfrm>
          <a:prstGeom prst="straightConnector1">
            <a:avLst/>
          </a:prstGeom>
          <a:noFill/>
          <a:ln w="9525" algn="ctr">
            <a:solidFill>
              <a:srgbClr val="CC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C45781-FA98-7233-AA67-5845B71A3C5A}"/>
              </a:ext>
            </a:extLst>
          </p:cNvPr>
          <p:cNvCxnSpPr>
            <a:cxnSpLocks/>
          </p:cNvCxnSpPr>
          <p:nvPr/>
        </p:nvCxnSpPr>
        <p:spPr bwMode="auto">
          <a:xfrm flipV="1">
            <a:off x="3375025" y="4710476"/>
            <a:ext cx="784225" cy="174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E6992A-0F87-1109-2B8A-47D50D7AB499}"/>
              </a:ext>
            </a:extLst>
          </p:cNvPr>
          <p:cNvCxnSpPr>
            <a:cxnSpLocks/>
          </p:cNvCxnSpPr>
          <p:nvPr/>
        </p:nvCxnSpPr>
        <p:spPr bwMode="auto">
          <a:xfrm>
            <a:off x="3375025" y="4232639"/>
            <a:ext cx="876300" cy="1158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53">
            <a:extLst>
              <a:ext uri="{FF2B5EF4-FFF2-40B4-BE49-F238E27FC236}">
                <a16:creationId xmlns:a16="http://schemas.microsoft.com/office/drawing/2014/main" id="{10AD3291-2D3D-9B1E-9F0E-7A048EC37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008801"/>
            <a:ext cx="16287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Separator (Jelly-Roll)</a:t>
            </a:r>
          </a:p>
        </p:txBody>
      </p:sp>
      <p:sp>
        <p:nvSpPr>
          <p:cNvPr id="19" name="TextBox 53">
            <a:extLst>
              <a:ext uri="{FF2B5EF4-FFF2-40B4-BE49-F238E27FC236}">
                <a16:creationId xmlns:a16="http://schemas.microsoft.com/office/drawing/2014/main" id="{71B91AD9-BC61-C363-74F1-BD34DCF54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438" y="4318364"/>
            <a:ext cx="16287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pole</a:t>
            </a:r>
          </a:p>
        </p:txBody>
      </p:sp>
      <p:sp>
        <p:nvSpPr>
          <p:cNvPr id="20" name="TextBox 53">
            <a:extLst>
              <a:ext uri="{FF2B5EF4-FFF2-40B4-BE49-F238E27FC236}">
                <a16:creationId xmlns:a16="http://schemas.microsoft.com/office/drawing/2014/main" id="{64F83A74-D3A6-B230-BB38-120049057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597764"/>
            <a:ext cx="16287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pole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2C946399-BE5D-A4C9-1ECA-5CA50C5E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8" r="7310" b="46227"/>
          <a:stretch>
            <a:fillRect/>
          </a:stretch>
        </p:blipFill>
        <p:spPr bwMode="auto">
          <a:xfrm>
            <a:off x="8370888" y="3288076"/>
            <a:ext cx="1598612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54">
            <a:extLst>
              <a:ext uri="{FF2B5EF4-FFF2-40B4-BE49-F238E27FC236}">
                <a16:creationId xmlns:a16="http://schemas.microsoft.com/office/drawing/2014/main" id="{AE109326-EE2F-9A8C-C5BC-ACACD8841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887" y="5323251"/>
            <a:ext cx="237591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image (lower)</a:t>
            </a:r>
          </a:p>
        </p:txBody>
      </p:sp>
    </p:spTree>
    <p:extLst>
      <p:ext uri="{BB962C8B-B14F-4D97-AF65-F5344CB8AC3E}">
        <p14:creationId xmlns:p14="http://schemas.microsoft.com/office/powerpoint/2010/main" val="3125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5905-D7F2-6EDB-014E-EED18612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b="1" dirty="0"/>
              <a:t>Goal of detection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BAF5B-7C4A-2331-9444-612BDD79DB92}"/>
              </a:ext>
            </a:extLst>
          </p:cNvPr>
          <p:cNvSpPr txBox="1"/>
          <p:nvPr/>
        </p:nvSpPr>
        <p:spPr>
          <a:xfrm>
            <a:off x="6868545" y="1185004"/>
            <a:ext cx="617696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Inspection </a:t>
            </a: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Item: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 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Thickness of top cover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The inner diameter of the plant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Distance between negative pole and positive pole.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④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Number of NG negative pole (bent or tilted). 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⑤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Inclination angle of tilted poles.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⑥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Maximum outer diameter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⑦ : The depth of the groove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⑧ : Distance between upper and lower edges.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E5118E-A6BB-F8C3-3FF9-C2798078D820}"/>
              </a:ext>
            </a:extLst>
          </p:cNvPr>
          <p:cNvGrpSpPr/>
          <p:nvPr/>
        </p:nvGrpSpPr>
        <p:grpSpPr>
          <a:xfrm>
            <a:off x="834979" y="1093286"/>
            <a:ext cx="5523230" cy="3240882"/>
            <a:chOff x="1365250" y="1635918"/>
            <a:chExt cx="3998913" cy="2522538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923FA88E-DB66-1A7E-8F0C-CF175394F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0" b="18238"/>
            <a:stretch/>
          </p:blipFill>
          <p:spPr bwMode="auto">
            <a:xfrm>
              <a:off x="1365250" y="1635918"/>
              <a:ext cx="3998913" cy="2288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C9A877-0970-57CA-12BB-DC4C70948973}"/>
                </a:ext>
              </a:extLst>
            </p:cNvPr>
            <p:cNvSpPr/>
            <p:nvPr/>
          </p:nvSpPr>
          <p:spPr>
            <a:xfrm>
              <a:off x="2180497" y="3307556"/>
              <a:ext cx="1858169" cy="850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C78013-D55D-116C-18C5-DB6E98AE4B5A}"/>
                </a:ext>
              </a:extLst>
            </p:cNvPr>
            <p:cNvSpPr/>
            <p:nvPr/>
          </p:nvSpPr>
          <p:spPr>
            <a:xfrm>
              <a:off x="2180497" y="2882106"/>
              <a:ext cx="1348516" cy="850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23B1CBB-4FA3-DCEA-EA35-B86E4180CB23}"/>
              </a:ext>
            </a:extLst>
          </p:cNvPr>
          <p:cNvSpPr txBox="1"/>
          <p:nvPr/>
        </p:nvSpPr>
        <p:spPr>
          <a:xfrm>
            <a:off x="780209" y="4334168"/>
            <a:ext cx="65169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Target: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Accurately measure internal linear distances between poles and Identify misaligned components</a:t>
            </a:r>
          </a:p>
          <a:p>
            <a:pPr>
              <a:defRPr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images have poor contrast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Shadow effect cause by Jelly Roll (separator)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 interference (in lower part)</a:t>
            </a:r>
          </a:p>
        </p:txBody>
      </p:sp>
    </p:spTree>
    <p:extLst>
      <p:ext uri="{BB962C8B-B14F-4D97-AF65-F5344CB8AC3E}">
        <p14:creationId xmlns:p14="http://schemas.microsoft.com/office/powerpoint/2010/main" val="126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726529-A6B2-3163-82FC-EA8DF8AC3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altLang="en-US" sz="2800" b="1" dirty="0" err="1"/>
              <a:t>xvtBatteryExample</a:t>
            </a:r>
            <a:r>
              <a:rPr lang="en-US" altLang="en-US" sz="2800" b="1" dirty="0"/>
              <a:t> to inspect </a:t>
            </a:r>
            <a:r>
              <a:rPr lang="en-US" altLang="en-US" sz="28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altLang="en-US" sz="2800" b="1" dirty="0">
                <a:solidFill>
                  <a:schemeClr val="accent6">
                    <a:lumMod val="75000"/>
                  </a:schemeClr>
                </a:solidFill>
              </a:rPr>
              <a:t>ower part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 descr="A diagram of a process&#10;&#10;AI-generated content may be incorrect.">
            <a:extLst>
              <a:ext uri="{FF2B5EF4-FFF2-40B4-BE49-F238E27FC236}">
                <a16:creationId xmlns:a16="http://schemas.microsoft.com/office/drawing/2014/main" id="{9C7C1B71-CF41-8BFF-1067-D9DD64E88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41" y="844549"/>
            <a:ext cx="3349625" cy="5470393"/>
          </a:xfrm>
          <a:prstGeom prst="rect">
            <a:avLst/>
          </a:prstGeom>
        </p:spPr>
      </p:pic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AE7715A-4E14-8130-3C47-F25E935E2C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" t="10344" r="5607" b="9927"/>
          <a:stretch/>
        </p:blipFill>
        <p:spPr>
          <a:xfrm>
            <a:off x="4756150" y="1651000"/>
            <a:ext cx="6800850" cy="33655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79F68E-A919-6EC9-23C5-CBE715CE84A3}"/>
              </a:ext>
            </a:extLst>
          </p:cNvPr>
          <p:cNvCxnSpPr>
            <a:cxnSpLocks/>
          </p:cNvCxnSpPr>
          <p:nvPr/>
        </p:nvCxnSpPr>
        <p:spPr>
          <a:xfrm>
            <a:off x="3124200" y="3981450"/>
            <a:ext cx="1295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57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1D81087-38DE-0A2E-AED8-D598D5922E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1" t="4567" r="6935" b="4904"/>
          <a:stretch/>
        </p:blipFill>
        <p:spPr>
          <a:xfrm>
            <a:off x="4286250" y="695324"/>
            <a:ext cx="3619500" cy="57955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E0D44C-E815-1C89-8178-BDE2F7583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sz="2800" dirty="0"/>
              <a:t>Error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10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43189-DA5D-0E22-F130-ABEBCFFC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Inspection → Inspection2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4D693D5F-56B7-4521-1BF7-4E2D660CB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45"/>
          <a:stretch/>
        </p:blipFill>
        <p:spPr>
          <a:xfrm>
            <a:off x="2546964" y="662940"/>
            <a:ext cx="2649876" cy="58241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6AE3FC-1D7C-C658-5777-9C62D5E32F20}"/>
              </a:ext>
            </a:extLst>
          </p:cNvPr>
          <p:cNvSpPr txBox="1"/>
          <p:nvPr/>
        </p:nvSpPr>
        <p:spPr>
          <a:xfrm>
            <a:off x="535284" y="2218281"/>
            <a:ext cx="2011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D70AAC90-7A0F-6156-9723-7B65A08F53CE}"/>
              </a:ext>
            </a:extLst>
          </p:cNvPr>
          <p:cNvSpPr/>
          <p:nvPr/>
        </p:nvSpPr>
        <p:spPr>
          <a:xfrm>
            <a:off x="2019300" y="861060"/>
            <a:ext cx="289560" cy="3261360"/>
          </a:xfrm>
          <a:prstGeom prst="leftBrace">
            <a:avLst>
              <a:gd name="adj1" fmla="val 80701"/>
              <a:gd name="adj2" fmla="val 47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F9F72B-E80C-E44D-01B2-CCF3DC186E26}"/>
              </a:ext>
            </a:extLst>
          </p:cNvPr>
          <p:cNvCxnSpPr/>
          <p:nvPr/>
        </p:nvCxnSpPr>
        <p:spPr>
          <a:xfrm>
            <a:off x="4254500" y="2212975"/>
            <a:ext cx="10001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9E6666A-9536-3CD0-4CBB-5EBAB7CEB0DB}"/>
              </a:ext>
            </a:extLst>
          </p:cNvPr>
          <p:cNvSpPr txBox="1"/>
          <p:nvPr/>
        </p:nvSpPr>
        <p:spPr>
          <a:xfrm>
            <a:off x="5363824" y="2043698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 enhancement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EE8958-F979-0C74-F940-C7CEB017E56B}"/>
              </a:ext>
            </a:extLst>
          </p:cNvPr>
          <p:cNvCxnSpPr/>
          <p:nvPr/>
        </p:nvCxnSpPr>
        <p:spPr>
          <a:xfrm>
            <a:off x="4254500" y="2606675"/>
            <a:ext cx="10001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66BC80-85FD-6DEB-F4AA-FB435E8FA14D}"/>
              </a:ext>
            </a:extLst>
          </p:cNvPr>
          <p:cNvSpPr txBox="1"/>
          <p:nvPr/>
        </p:nvSpPr>
        <p:spPr>
          <a:xfrm>
            <a:off x="5363824" y="2419308"/>
            <a:ext cx="67837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Adjusts a selected ROI (Region of Interest) to ensure it remains inside an image.</a:t>
            </a:r>
            <a:endParaRPr kumimoji="0" lang="en-US" altLang="en-US" sz="11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269197-0DDD-2E61-2893-C389EB88FC98}"/>
              </a:ext>
            </a:extLst>
          </p:cNvPr>
          <p:cNvCxnSpPr/>
          <p:nvPr/>
        </p:nvCxnSpPr>
        <p:spPr>
          <a:xfrm>
            <a:off x="4254500" y="3641691"/>
            <a:ext cx="10001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5250B9B-E037-FF3F-ADE3-09E447F24A02}"/>
              </a:ext>
            </a:extLst>
          </p:cNvPr>
          <p:cNvSpPr txBox="1"/>
          <p:nvPr/>
        </p:nvSpPr>
        <p:spPr>
          <a:xfrm>
            <a:off x="5363824" y="3453229"/>
            <a:ext cx="67837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Standardize the inspection process for both the lower and upper parts</a:t>
            </a:r>
            <a:endParaRPr kumimoji="0" lang="en-US" altLang="en-US" sz="11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63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8EF6-1EB7-6B36-43B4-E2F3E108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Inspection2</a:t>
            </a:r>
          </a:p>
        </p:txBody>
      </p:sp>
      <p:pic>
        <p:nvPicPr>
          <p:cNvPr id="5" name="Picture 4" descr="A black rectangular object with a black label&#10;&#10;AI-generated content may be incorrect.">
            <a:extLst>
              <a:ext uri="{FF2B5EF4-FFF2-40B4-BE49-F238E27FC236}">
                <a16:creationId xmlns:a16="http://schemas.microsoft.com/office/drawing/2014/main" id="{0F0603C4-717E-3621-4EFB-0B1F2AEEDE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" y="743224"/>
            <a:ext cx="3943352" cy="2724400"/>
          </a:xfrm>
          <a:prstGeom prst="rect">
            <a:avLst/>
          </a:prstGeom>
        </p:spPr>
      </p:pic>
      <p:pic>
        <p:nvPicPr>
          <p:cNvPr id="7" name="Picture 6" descr="A black and white image of a black object&#10;&#10;AI-generated content may be incorrect.">
            <a:extLst>
              <a:ext uri="{FF2B5EF4-FFF2-40B4-BE49-F238E27FC236}">
                <a16:creationId xmlns:a16="http://schemas.microsoft.com/office/drawing/2014/main" id="{FEA7D73C-5DF1-8188-114B-948BFE01CC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743224"/>
            <a:ext cx="3943352" cy="271611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4B81E0-ABD6-EFA6-DC3A-8AD8510C074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581526" y="2101280"/>
            <a:ext cx="2352675" cy="41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39D3AE-4746-4A4B-23AD-896578A93576}"/>
              </a:ext>
            </a:extLst>
          </p:cNvPr>
          <p:cNvSpPr txBox="1"/>
          <p:nvPr/>
        </p:nvSpPr>
        <p:spPr>
          <a:xfrm>
            <a:off x="4643439" y="1762725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gamma correction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knife in a jar of liquid&#10;&#10;AI-generated content may be incorrect.">
            <a:extLst>
              <a:ext uri="{FF2B5EF4-FFF2-40B4-BE49-F238E27FC236}">
                <a16:creationId xmlns:a16="http://schemas.microsoft.com/office/drawing/2014/main" id="{8D079B7E-FC54-508C-6374-82771B8182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3804553"/>
            <a:ext cx="3943352" cy="2722534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C0544AB-8FF8-A6C6-509B-FDFA5724A775}"/>
              </a:ext>
            </a:extLst>
          </p:cNvPr>
          <p:cNvCxnSpPr>
            <a:stCxn id="7" idx="3"/>
            <a:endCxn id="14" idx="3"/>
          </p:cNvCxnSpPr>
          <p:nvPr/>
        </p:nvCxnSpPr>
        <p:spPr>
          <a:xfrm>
            <a:off x="10877553" y="2101280"/>
            <a:ext cx="12700" cy="3064540"/>
          </a:xfrm>
          <a:prstGeom prst="bentConnector3">
            <a:avLst>
              <a:gd name="adj1" fmla="val 18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6BB44D-FCE3-576F-42F8-15D34FE4875A}"/>
              </a:ext>
            </a:extLst>
          </p:cNvPr>
          <p:cNvSpPr txBox="1"/>
          <p:nvPr/>
        </p:nvSpPr>
        <p:spPr>
          <a:xfrm rot="5400000">
            <a:off x="9926302" y="3464273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Rotage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1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BF25-0E87-9804-3A8A-1B18AD83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battery ROI </a:t>
            </a:r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B3B43BA9-899A-26E5-D340-07B9017C3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222" y="747346"/>
            <a:ext cx="3020459" cy="57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50285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20385</TotalTime>
  <Words>326</Words>
  <Application>Microsoft Office PowerPoint</Application>
  <PresentationFormat>Widescreen</PresentationFormat>
  <Paragraphs>73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Malgun Gothic</vt:lpstr>
      <vt:lpstr>Malgun Gothic</vt:lpstr>
      <vt:lpstr>Arial</vt:lpstr>
      <vt:lpstr>Arial Unicode MS</vt:lpstr>
      <vt:lpstr>Calibri</vt:lpstr>
      <vt:lpstr>Cascadia Code</vt:lpstr>
      <vt:lpstr>Consolas</vt:lpstr>
      <vt:lpstr>Times New Roman</vt:lpstr>
      <vt:lpstr>양재참숯체B</vt:lpstr>
      <vt:lpstr>디자인 사용자 지정</vt:lpstr>
      <vt:lpstr>Timeline</vt:lpstr>
      <vt:lpstr>PowerPoint Presentation</vt:lpstr>
      <vt:lpstr>Battery inspection project</vt:lpstr>
      <vt:lpstr>Goal of detection</vt:lpstr>
      <vt:lpstr>xvtBatteryExample to inspect Lower part</vt:lpstr>
      <vt:lpstr>Error code</vt:lpstr>
      <vt:lpstr>Inspection → Inspection2</vt:lpstr>
      <vt:lpstr>Inspection2</vt:lpstr>
      <vt:lpstr>Find battery ROI </vt:lpstr>
      <vt:lpstr>Find battery ROI </vt:lpstr>
      <vt:lpstr>Find battery ROI </vt:lpstr>
      <vt:lpstr>Find battery ROI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HL2020</dc:creator>
  <cp:lastModifiedBy>PC</cp:lastModifiedBy>
  <cp:revision>348</cp:revision>
  <dcterms:created xsi:type="dcterms:W3CDTF">2024-11-29T08:47:06Z</dcterms:created>
  <dcterms:modified xsi:type="dcterms:W3CDTF">2025-06-27T10:54:38Z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